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8D175D2-2262-4AFB-8D06-29D491335656}" type="datetimeFigureOut">
              <a:rPr lang="fr-FR" smtClean="0"/>
              <a:t>24/03/2015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706877-BD89-4D05-8268-B6C7EC47AFC3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175D2-2262-4AFB-8D06-29D491335656}" type="datetimeFigureOut">
              <a:rPr lang="fr-FR" smtClean="0"/>
              <a:t>24/03/2015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6877-BD89-4D05-8268-B6C7EC47AFC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8D175D2-2262-4AFB-8D06-29D491335656}" type="datetimeFigureOut">
              <a:rPr lang="fr-FR" smtClean="0"/>
              <a:t>24/03/2015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F706877-BD89-4D05-8268-B6C7EC47AFC3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175D2-2262-4AFB-8D06-29D491335656}" type="datetimeFigureOut">
              <a:rPr lang="fr-FR" smtClean="0"/>
              <a:t>24/03/2015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F706877-BD89-4D05-8268-B6C7EC47AFC3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175D2-2262-4AFB-8D06-29D491335656}" type="datetimeFigureOut">
              <a:rPr lang="fr-FR" smtClean="0"/>
              <a:t>24/03/2015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F706877-BD89-4D05-8268-B6C7EC47AFC3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8D175D2-2262-4AFB-8D06-29D491335656}" type="datetimeFigureOut">
              <a:rPr lang="fr-FR" smtClean="0"/>
              <a:t>24/03/2015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F706877-BD89-4D05-8268-B6C7EC47AFC3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8D175D2-2262-4AFB-8D06-29D491335656}" type="datetimeFigureOut">
              <a:rPr lang="fr-FR" smtClean="0"/>
              <a:t>24/03/2015</a:t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F706877-BD89-4D05-8268-B6C7EC47AFC3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175D2-2262-4AFB-8D06-29D491335656}" type="datetimeFigureOut">
              <a:rPr lang="fr-FR" smtClean="0"/>
              <a:t>24/03/2015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F706877-BD89-4D05-8268-B6C7EC47AFC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175D2-2262-4AFB-8D06-29D491335656}" type="datetimeFigureOut">
              <a:rPr lang="fr-FR" smtClean="0"/>
              <a:t>24/03/2015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706877-BD89-4D05-8268-B6C7EC47AFC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175D2-2262-4AFB-8D06-29D491335656}" type="datetimeFigureOut">
              <a:rPr lang="fr-FR" smtClean="0"/>
              <a:t>24/03/2015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F706877-BD89-4D05-8268-B6C7EC47AFC3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8D175D2-2262-4AFB-8D06-29D491335656}" type="datetimeFigureOut">
              <a:rPr lang="fr-FR" smtClean="0"/>
              <a:t>24/03/2015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F706877-BD89-4D05-8268-B6C7EC47AFC3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8D175D2-2262-4AFB-8D06-29D491335656}" type="datetimeFigureOut">
              <a:rPr lang="fr-FR" smtClean="0"/>
              <a:t>24/03/2015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F706877-BD89-4D05-8268-B6C7EC47AFC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470025"/>
          </a:xfrm>
        </p:spPr>
        <p:txBody>
          <a:bodyPr/>
          <a:lstStyle/>
          <a:p>
            <a:r>
              <a:rPr lang="fr-FR" dirty="0" smtClean="0"/>
              <a:t>LE CONTRAT D’OBJECTIF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71600" y="2852936"/>
            <a:ext cx="7560840" cy="3240360"/>
          </a:xfrm>
        </p:spPr>
        <p:txBody>
          <a:bodyPr>
            <a:normAutofit/>
          </a:bodyPr>
          <a:lstStyle/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CONTRACTUALISATION </a:t>
            </a:r>
            <a:r>
              <a:rPr lang="fr-FR" dirty="0" smtClean="0"/>
              <a:t>c’est</a:t>
            </a:r>
          </a:p>
          <a:p>
            <a:pPr algn="l"/>
            <a:r>
              <a:rPr lang="fr-FR" dirty="0" smtClean="0"/>
              <a:t>Un moyen pour l’EPLE de fixer des objectifs réalistes avec des marges de progrès spécifiques pour accompagner tous les élèves dans un parcours de réussite.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9919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CONTRAT D’OBJECTIF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fr-FR" dirty="0" smtClean="0"/>
              <a:t>Pour l’établissement c’est </a:t>
            </a:r>
          </a:p>
          <a:p>
            <a:pPr marL="594360" indent="-457200">
              <a:buClr>
                <a:schemeClr val="accent4">
                  <a:lumMod val="50000"/>
                </a:schemeClr>
              </a:buClr>
              <a:buSzPct val="70000"/>
              <a:buBlip>
                <a:blip r:embed="rId2"/>
              </a:buBlip>
            </a:pPr>
            <a:r>
              <a:rPr lang="fr-FR" dirty="0" smtClean="0"/>
              <a:t>Mener une réflexion sur sa mission</a:t>
            </a:r>
          </a:p>
          <a:p>
            <a:pPr marL="594360" indent="-457200">
              <a:buClr>
                <a:schemeClr val="accent4">
                  <a:lumMod val="50000"/>
                </a:schemeClr>
              </a:buClr>
              <a:buSzPct val="70000"/>
              <a:buBlip>
                <a:blip r:embed="rId2"/>
              </a:buBlip>
            </a:pPr>
            <a:r>
              <a:rPr lang="fr-FR" dirty="0" smtClean="0"/>
              <a:t>Faire émerger une démarche</a:t>
            </a:r>
          </a:p>
          <a:p>
            <a:pPr marL="594360" indent="-457200">
              <a:buClr>
                <a:schemeClr val="accent4">
                  <a:lumMod val="50000"/>
                </a:schemeClr>
              </a:buClr>
              <a:buSzPct val="70000"/>
              <a:buBlip>
                <a:blip r:embed="rId2"/>
              </a:buBlip>
            </a:pPr>
            <a:r>
              <a:rPr lang="fr-FR" dirty="0" smtClean="0"/>
              <a:t>Se mobiliser</a:t>
            </a:r>
          </a:p>
          <a:p>
            <a:pPr marL="137160" indent="0">
              <a:buClr>
                <a:schemeClr val="accent4">
                  <a:lumMod val="50000"/>
                </a:schemeClr>
              </a:buClr>
              <a:buSzPct val="70000"/>
              <a:buNone/>
            </a:pPr>
            <a:r>
              <a:rPr lang="fr-FR" dirty="0" smtClean="0"/>
              <a:t>Contribue à la réalisation de la priorité académique</a:t>
            </a:r>
          </a:p>
          <a:p>
            <a:pPr marL="594360" indent="-457200">
              <a:buClr>
                <a:schemeClr val="accent4">
                  <a:lumMod val="50000"/>
                </a:schemeClr>
              </a:buClr>
              <a:buSzPct val="70000"/>
              <a:buBlip>
                <a:blip r:embed="rId2"/>
              </a:buBlip>
            </a:pPr>
            <a:r>
              <a:rPr lang="fr-FR" dirty="0" smtClean="0"/>
              <a:t>Assurer un parcours pour chaque élève, gage de qualification et d’insertion professionnelle</a:t>
            </a:r>
            <a:endParaRPr lang="fr-FR" dirty="0"/>
          </a:p>
          <a:p>
            <a:pPr marL="137160" indent="0">
              <a:buClr>
                <a:schemeClr val="accent4">
                  <a:lumMod val="50000"/>
                </a:schemeClr>
              </a:buClr>
              <a:buSzPct val="70000"/>
              <a:buNone/>
            </a:pPr>
            <a:endParaRPr lang="fr-FR" dirty="0" smtClean="0"/>
          </a:p>
          <a:p>
            <a:pPr marL="594360" indent="-457200">
              <a:buClr>
                <a:schemeClr val="accent4">
                  <a:lumMod val="50000"/>
                </a:schemeClr>
              </a:buClr>
              <a:buSzPct val="70000"/>
              <a:buBlip>
                <a:blip r:embed="rId2"/>
              </a:buBlip>
            </a:pPr>
            <a:endParaRPr lang="fr-FR" dirty="0" smtClean="0"/>
          </a:p>
          <a:p>
            <a:pPr marL="594360" indent="-457200">
              <a:buClr>
                <a:schemeClr val="accent4">
                  <a:lumMod val="50000"/>
                </a:schemeClr>
              </a:buClr>
              <a:buSzPct val="70000"/>
              <a:buBlip>
                <a:blip r:embed="rId2"/>
              </a:buBlip>
            </a:pPr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6197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CONTRAT D’OBJECTIF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37160" indent="0">
              <a:buClr>
                <a:schemeClr val="accent4">
                  <a:lumMod val="50000"/>
                </a:schemeClr>
              </a:buClr>
              <a:buSzPct val="70000"/>
              <a:buNone/>
            </a:pPr>
            <a:r>
              <a:rPr lang="fr-FR" dirty="0" smtClean="0"/>
              <a:t>Au-delà de la déclinaison du contrat académique, </a:t>
            </a:r>
          </a:p>
          <a:p>
            <a:pPr marL="137160" indent="0">
              <a:buClr>
                <a:schemeClr val="accent4">
                  <a:lumMod val="50000"/>
                </a:schemeClr>
              </a:buClr>
              <a:buSzPct val="70000"/>
              <a:buNone/>
            </a:pPr>
            <a:r>
              <a:rPr lang="fr-FR" dirty="0" smtClean="0"/>
              <a:t>Ce sont des étapes</a:t>
            </a:r>
          </a:p>
          <a:p>
            <a:pPr marL="594360" indent="-457200">
              <a:buClr>
                <a:schemeClr val="accent4">
                  <a:lumMod val="50000"/>
                </a:schemeClr>
              </a:buClr>
              <a:buSzPct val="70000"/>
              <a:buBlip>
                <a:blip r:embed="rId2"/>
              </a:buBlip>
            </a:pPr>
            <a:r>
              <a:rPr lang="fr-FR" dirty="0" smtClean="0"/>
              <a:t>Une démarche</a:t>
            </a:r>
          </a:p>
          <a:p>
            <a:pPr marL="594360" indent="-457200">
              <a:buClr>
                <a:schemeClr val="accent4">
                  <a:lumMod val="50000"/>
                </a:schemeClr>
              </a:buClr>
              <a:buSzPct val="70000"/>
              <a:buBlip>
                <a:blip r:embed="rId2"/>
              </a:buBlip>
            </a:pPr>
            <a:r>
              <a:rPr lang="fr-FR" dirty="0" smtClean="0"/>
              <a:t>Une élaboration </a:t>
            </a:r>
          </a:p>
          <a:p>
            <a:pPr marL="594360" indent="-457200">
              <a:buClr>
                <a:schemeClr val="accent4">
                  <a:lumMod val="50000"/>
                </a:schemeClr>
              </a:buClr>
              <a:buSzPct val="70000"/>
              <a:buBlip>
                <a:blip r:embed="rId2"/>
              </a:buBlip>
            </a:pPr>
            <a:r>
              <a:rPr lang="fr-FR" dirty="0" smtClean="0"/>
              <a:t>Un suivi et une évaluation</a:t>
            </a:r>
          </a:p>
          <a:p>
            <a:pPr marL="137160" indent="0">
              <a:buClr>
                <a:schemeClr val="accent4">
                  <a:lumMod val="50000"/>
                </a:schemeClr>
              </a:buClr>
              <a:buSzPct val="70000"/>
              <a:buNone/>
            </a:pPr>
            <a:r>
              <a:rPr lang="fr-FR" dirty="0" smtClean="0"/>
              <a:t>Ce sont </a:t>
            </a:r>
            <a:r>
              <a:rPr lang="fr-FR" dirty="0" smtClean="0">
                <a:solidFill>
                  <a:prstClr val="black"/>
                </a:solidFill>
              </a:rPr>
              <a:t>des </a:t>
            </a:r>
            <a:r>
              <a:rPr lang="fr-FR" dirty="0">
                <a:solidFill>
                  <a:prstClr val="black"/>
                </a:solidFill>
              </a:rPr>
              <a:t>attendus</a:t>
            </a:r>
            <a:endParaRPr lang="fr-FR" dirty="0" smtClean="0"/>
          </a:p>
          <a:p>
            <a:pPr marL="594360" lvl="0" indent="-457200">
              <a:buClr>
                <a:srgbClr val="D8B25C">
                  <a:lumMod val="50000"/>
                </a:srgbClr>
              </a:buClr>
              <a:buSzPct val="70000"/>
              <a:buBlip>
                <a:blip r:embed="rId2"/>
              </a:buBlip>
            </a:pPr>
            <a:r>
              <a:rPr lang="fr-FR" dirty="0">
                <a:solidFill>
                  <a:prstClr val="black"/>
                </a:solidFill>
              </a:rPr>
              <a:t>D</a:t>
            </a:r>
            <a:r>
              <a:rPr lang="fr-FR" dirty="0" smtClean="0">
                <a:solidFill>
                  <a:prstClr val="black"/>
                </a:solidFill>
              </a:rPr>
              <a:t>e forme : modèle de contrat, calendrier</a:t>
            </a:r>
          </a:p>
          <a:p>
            <a:pPr marL="594360" lvl="0" indent="-457200">
              <a:buClr>
                <a:srgbClr val="D8B25C">
                  <a:lumMod val="50000"/>
                </a:srgbClr>
              </a:buClr>
              <a:buSzPct val="70000"/>
              <a:buBlip>
                <a:blip r:embed="rId2"/>
              </a:buBlip>
            </a:pPr>
            <a:r>
              <a:rPr lang="fr-FR" dirty="0" smtClean="0">
                <a:solidFill>
                  <a:prstClr val="black"/>
                </a:solidFill>
              </a:rPr>
              <a:t>De fond : un objectif n°1 commun au collège</a:t>
            </a:r>
            <a:endParaRPr lang="fr-FR" dirty="0">
              <a:solidFill>
                <a:prstClr val="black"/>
              </a:solidFill>
            </a:endParaRPr>
          </a:p>
          <a:p>
            <a:pPr marL="137160" indent="0">
              <a:buClr>
                <a:schemeClr val="accent4">
                  <a:lumMod val="50000"/>
                </a:schemeClr>
              </a:buClr>
              <a:buSzPct val="70000"/>
              <a:buNone/>
            </a:pPr>
            <a:endParaRPr lang="fr-FR" dirty="0"/>
          </a:p>
          <a:p>
            <a:pPr marL="594360" indent="-457200">
              <a:buClr>
                <a:schemeClr val="accent4">
                  <a:lumMod val="50000"/>
                </a:schemeClr>
              </a:buClr>
              <a:buSzPct val="70000"/>
              <a:buBlip>
                <a:blip r:embed="rId2"/>
              </a:buBlip>
            </a:pPr>
            <a:endParaRPr lang="fr-FR" dirty="0" smtClean="0"/>
          </a:p>
          <a:p>
            <a:pPr marL="594360" indent="-457200">
              <a:buClr>
                <a:schemeClr val="accent4">
                  <a:lumMod val="50000"/>
                </a:schemeClr>
              </a:buClr>
              <a:buSzPct val="70000"/>
            </a:pPr>
            <a:endParaRPr lang="fr-FR" dirty="0"/>
          </a:p>
          <a:p>
            <a:pPr marL="594360" indent="-457200">
              <a:buClr>
                <a:schemeClr val="accent4">
                  <a:lumMod val="50000"/>
                </a:schemeClr>
              </a:buClr>
              <a:buSzPct val="70000"/>
              <a:buBlip>
                <a:blip r:embed="rId2"/>
              </a:buBlip>
            </a:pPr>
            <a:endParaRPr lang="fr-FR" dirty="0" smtClean="0"/>
          </a:p>
          <a:p>
            <a:pPr marL="594360" indent="-457200">
              <a:buClr>
                <a:schemeClr val="accent4">
                  <a:lumMod val="50000"/>
                </a:schemeClr>
              </a:buClr>
              <a:buSzPct val="70000"/>
              <a:buBlip>
                <a:blip r:embed="rId2"/>
              </a:buBlip>
            </a:pPr>
            <a:endParaRPr lang="fr-FR" dirty="0" smtClean="0"/>
          </a:p>
          <a:p>
            <a:pPr marL="594360" indent="-457200">
              <a:buClr>
                <a:schemeClr val="accent4">
                  <a:lumMod val="50000"/>
                </a:schemeClr>
              </a:buClr>
              <a:buSzPct val="70000"/>
              <a:buBlip>
                <a:blip r:embed="rId2"/>
              </a:buBlip>
            </a:pPr>
            <a:endParaRPr lang="fr-FR" dirty="0" smtClean="0"/>
          </a:p>
          <a:p>
            <a:pPr marL="594360" indent="-457200">
              <a:buClr>
                <a:schemeClr val="accent4">
                  <a:lumMod val="50000"/>
                </a:schemeClr>
              </a:buClr>
              <a:buSzPct val="70000"/>
              <a:buBlip>
                <a:blip r:embed="rId2"/>
              </a:buBlip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3127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CONTRAT D’OBJECTIF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2648" y="1412776"/>
            <a:ext cx="8153400" cy="4896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 smtClean="0"/>
              <a:t>Les éléments structurants du projet académique</a:t>
            </a:r>
          </a:p>
          <a:p>
            <a:pPr>
              <a:buBlip>
                <a:blip r:embed="rId2"/>
              </a:buBlip>
            </a:pPr>
            <a:r>
              <a:rPr lang="fr-FR" dirty="0" smtClean="0"/>
              <a:t>Maîtrise des apprentissages fondamentaux et construction effective de compétences</a:t>
            </a:r>
          </a:p>
          <a:p>
            <a:pPr>
              <a:buBlip>
                <a:blip r:embed="rId2"/>
              </a:buBlip>
            </a:pPr>
            <a:r>
              <a:rPr lang="fr-FR" dirty="0" smtClean="0"/>
              <a:t>Fluidité du parcours pour disposer d’un capital de formation à la mesure de l’ambition</a:t>
            </a:r>
          </a:p>
          <a:p>
            <a:pPr>
              <a:buBlip>
                <a:blip r:embed="rId2"/>
              </a:buBlip>
            </a:pPr>
            <a:r>
              <a:rPr lang="fr-FR" dirty="0" smtClean="0"/>
              <a:t>Renforcer l’ambition scolaire en particulier en faveur de l’enseignement supérieur</a:t>
            </a:r>
          </a:p>
          <a:p>
            <a:pPr marL="0" indent="0">
              <a:buNone/>
            </a:pPr>
            <a:r>
              <a:rPr lang="fr-FR" dirty="0" smtClean="0"/>
              <a:t>3 objectifs de performance partagés dont l’objectif 1et ses 4 leviers, s’adresse au collège </a:t>
            </a:r>
          </a:p>
          <a:p>
            <a:pPr>
              <a:buBlip>
                <a:blip r:embed="rId2"/>
              </a:buBlip>
            </a:pPr>
            <a:r>
              <a:rPr lang="fr-FR" dirty="0" smtClean="0"/>
              <a:t>Sécuriser la qualité des parcours tout au long de la scolarité obligatoire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0975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DÉMARCHE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 lnSpcReduction="10000"/>
          </a:bodyPr>
          <a:lstStyle/>
          <a:p>
            <a:pPr>
              <a:buBlip>
                <a:blip r:embed="rId2"/>
              </a:buBlip>
            </a:pPr>
            <a:r>
              <a:rPr lang="fr-FR" dirty="0" smtClean="0"/>
              <a:t>Un diagnostic partagé entre tous les membres de la communauté éducative</a:t>
            </a:r>
          </a:p>
          <a:p>
            <a:pPr marL="828000">
              <a:buFont typeface="Arial" panose="020B0604020202020204" pitchFamily="34" charset="0"/>
              <a:buChar char="•"/>
            </a:pPr>
            <a:r>
              <a:rPr lang="fr-FR" dirty="0" smtClean="0"/>
              <a:t>Direction, enseignants et éducateurs, administratifs, santé et social, élèves et parents</a:t>
            </a:r>
          </a:p>
          <a:p>
            <a:pPr>
              <a:buBlip>
                <a:blip r:embed="rId2"/>
              </a:buBlip>
            </a:pPr>
            <a:r>
              <a:rPr lang="fr-FR" dirty="0" smtClean="0"/>
              <a:t>Une libre expression et des contributions de tous</a:t>
            </a:r>
          </a:p>
          <a:p>
            <a:pPr>
              <a:buBlip>
                <a:blip r:embed="rId2"/>
              </a:buBlip>
            </a:pPr>
            <a:endParaRPr lang="fr-FR" dirty="0"/>
          </a:p>
          <a:p>
            <a:pPr>
              <a:buBlip>
                <a:blip r:embed="rId2"/>
              </a:buBlip>
            </a:pPr>
            <a:r>
              <a:rPr lang="fr-FR" dirty="0" smtClean="0"/>
              <a:t>Une approche constructive identifiant les réussites et les évolutions des pratiques nécessaires </a:t>
            </a:r>
          </a:p>
          <a:p>
            <a:pPr marL="82800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prstClr val="black"/>
                </a:solidFill>
              </a:rPr>
              <a:t>processus d’auto évaluation à partir de fiches </a:t>
            </a:r>
            <a:r>
              <a:rPr lang="fr-FR" dirty="0" err="1" smtClean="0">
                <a:solidFill>
                  <a:prstClr val="black"/>
                </a:solidFill>
              </a:rPr>
              <a:t>qualEduc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08994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DIAGNOSTIC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Blip>
                <a:blip r:embed="rId2"/>
              </a:buBlip>
            </a:pPr>
            <a:r>
              <a:rPr lang="fr-FR" dirty="0" smtClean="0"/>
              <a:t>Réaliser une analyse commune du fonctionnement de l’établissement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8066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60569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Mé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215</TotalTime>
  <Words>251</Words>
  <Application>Microsoft Office PowerPoint</Application>
  <PresentationFormat>Affichage à l'écran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Médian</vt:lpstr>
      <vt:lpstr>LE CONTRAT D’OBJECTIF</vt:lpstr>
      <vt:lpstr>LE CONTRAT D’OBJECTIF</vt:lpstr>
      <vt:lpstr>LE CONTRAT D’OBJECTIF</vt:lpstr>
      <vt:lpstr>LE CONTRAT D’OBJECTIF</vt:lpstr>
      <vt:lpstr>LA DÉMARCHE</vt:lpstr>
      <vt:lpstr>LE DIAGNOSTIC 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CONTRAT D’OBJECTIF</dc:title>
  <dc:creator>p</dc:creator>
  <cp:lastModifiedBy>p</cp:lastModifiedBy>
  <cp:revision>9</cp:revision>
  <dcterms:created xsi:type="dcterms:W3CDTF">2015-03-24T11:28:35Z</dcterms:created>
  <dcterms:modified xsi:type="dcterms:W3CDTF">2015-03-24T15:04:04Z</dcterms:modified>
</cp:coreProperties>
</file>